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Source Sans Pr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0F535E2-71B5-4D6D-8D4F-14DBE4D8CDA2}">
  <a:tblStyle styleId="{10F535E2-71B5-4D6D-8D4F-14DBE4D8CDA2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SansPro-italic.fntdata"/><Relationship Id="rId50" Type="http://schemas.openxmlformats.org/officeDocument/2006/relationships/font" Target="fonts/SourceSansPro-bold.fntdata"/><Relationship Id="rId52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3564094"/>
            <a:ext cx="9144000" cy="158472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799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105526" y="0"/>
            <a:ext cx="3038475" cy="5143499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799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429064" y="2503169"/>
            <a:ext cx="6480048" cy="1725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9FD4E6"/>
              </a:buClr>
              <a:buFont typeface="Source Sans Pro"/>
              <a:buNone/>
              <a:defRPr b="1" i="0" sz="46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433050" y="1158608"/>
            <a:ext cx="6480048" cy="13144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520"/>
              </a:spcBef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2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6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889145"/>
            <a:ext cx="32003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b="1" i="0" sz="18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60818"/>
            <a:ext cx="2743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7876" lvl="1" marL="722376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56539" lvl="2" marL="1005839" marR="0" rtl="0" algn="l">
              <a:spcBef>
                <a:spcPts val="2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38760" lvl="3" marL="128016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5072" lvl="4" marL="1490472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57200" y="1485900"/>
            <a:ext cx="7086600" cy="285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2983" lvl="0" marL="420624" marR="0" rtl="0" algn="l">
              <a:spcBef>
                <a:spcPts val="56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40716" lvl="1" marL="722376" marR="0" rtl="0" algn="l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7794" lvl="2" marL="1005839" marR="0" rtl="0" algn="l">
              <a:spcBef>
                <a:spcPts val="44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156447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556732" y="1279282"/>
            <a:ext cx="3053868" cy="9403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b="1" i="0" sz="2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1065628" y="764929"/>
            <a:ext cx="4114800" cy="3086099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  <a:effectLst>
            <a:outerShdw blurRad="151999" sx="-80000" rotWithShape="0" dir="5400000" dist="345000" sy="-180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29286" lvl="1" marL="722376" marR="0" rtl="0" algn="l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7000" lvl="2" marL="1005839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5556733" y="2249074"/>
            <a:ext cx="3053865" cy="19976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7876" lvl="1" marL="722376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56539" lvl="2" marL="1005839" marR="0" rtl="0" algn="l">
              <a:spcBef>
                <a:spcPts val="2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38760" lvl="3" marL="128016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5072" lvl="4" marL="1490472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2493763" y="-836413"/>
            <a:ext cx="339447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marR="0" rtl="0" algn="l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29286" lvl="1" marL="722376" marR="0" rtl="0" algn="l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7000" lvl="2" marL="1005839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marR="0" rtl="0" algn="l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29286" lvl="1" marL="722376" marR="0" rtl="0" algn="l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7000" lvl="2" marL="1005839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324" lvl="0" marL="420624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01676" lvl="1" marL="722376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80339" lvl="2" marL="1005839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62560" lvl="3" marL="128016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18872" lvl="4" marL="1490472" marR="0" rtl="0" algn="l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3283" lvl="5" marL="1700784" marR="0" rtl="0" algn="l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6839" lvl="6" marL="1920240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7695" lvl="7" marL="2139696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09220" lvl="8" marL="2331720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324" lvl="0" marL="420624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01676" lvl="1" marL="722376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80339" lvl="2" marL="1005839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62560" lvl="3" marL="1280160" marR="0" rtl="0" algn="l">
              <a:spcBef>
                <a:spcPts val="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18872" lvl="4" marL="1490472" marR="0" rtl="0" algn="l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3283" lvl="5" marL="1700784" marR="0" rtl="0" algn="l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6839" lvl="6" marL="1920240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7695" lvl="7" marL="2139696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09220" lvl="8" marL="2331720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29286" lvl="1" marL="722376" marR="0" rtl="0" algn="l">
              <a:spcBef>
                <a:spcPts val="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7000" lvl="2" marL="1005839" marR="0" rtl="0" algn="l">
              <a:spcBef>
                <a:spcPts val="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63144" lvl="0" marL="420624" marR="0" rtl="0" algn="l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2146" lvl="1" marL="722376" marR="0" rtl="0" algn="l">
              <a:spcBef>
                <a:spcPts val="44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005839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5890" lvl="3" marL="1280160" marR="0" rtl="0" algn="l">
              <a:spcBef>
                <a:spcPts val="36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80772" lvl="4" marL="149047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26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63144" lvl="0" marL="420624" marR="0" rtl="0" algn="l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2146" lvl="1" marL="722376" marR="0" rtl="0" algn="l">
              <a:spcBef>
                <a:spcPts val="44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005839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5890" lvl="3" marL="1280160" marR="0" rtl="0" algn="l">
              <a:spcBef>
                <a:spcPts val="36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80772" lvl="4" marL="149047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739"/>
            <a:ext cx="74706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marR="0" rtl="0" algn="l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29286" lvl="1" marL="722376" marR="0" rtl="0" algn="l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7000" lvl="2" marL="1005839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3564094"/>
            <a:ext cx="9144000" cy="158472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799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6105526" y="0"/>
            <a:ext cx="3038475" cy="5143499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799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685800" y="2687877"/>
            <a:ext cx="6629400" cy="13697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9FD4E6"/>
              </a:buClr>
              <a:buFont typeface="Source Sans Pro"/>
              <a:buNone/>
              <a:defRPr b="1" i="0" sz="42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1864350"/>
            <a:ext cx="6629400" cy="800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7876" lvl="1" marL="722376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56539" lvl="2" marL="1005839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38760" lvl="3" marL="128016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5072" lvl="4" marL="1490472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478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4114800"/>
            <a:ext cx="4040187" cy="628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7876" lvl="1" marL="722376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56539" lvl="2" marL="1005839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38760" lvl="3" marL="128016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5072" lvl="4" marL="1490472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645026" y="4114800"/>
            <a:ext cx="4041774" cy="628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7876" lvl="1" marL="722376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56539" lvl="2" marL="1005839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38760" lvl="3" marL="128016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5072" lvl="4" marL="1490472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57200" y="1137684"/>
            <a:ext cx="4040187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303" lvl="0" marL="420624" marR="0" rtl="0" algn="l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576" lvl="1" marL="722376" marR="0" rtl="0" algn="l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59384" lvl="2" marL="1005839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7320" lvl="3" marL="1280160" marR="0" rtl="0" algn="l">
              <a:spcBef>
                <a:spcPts val="32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93472" lvl="4" marL="149047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6" y="1137684"/>
            <a:ext cx="4041774" cy="2956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73303" lvl="0" marL="420624" marR="0" rtl="0" algn="l">
              <a:spcBef>
                <a:spcPts val="48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576" lvl="1" marL="722376" marR="0" rtl="0" algn="l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59384" lvl="2" marL="1005839" marR="0" rtl="0" algn="l">
              <a:spcBef>
                <a:spcPts val="36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7320" lvl="3" marL="1280160" marR="0" rtl="0" algn="l">
              <a:spcBef>
                <a:spcPts val="32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93472" lvl="4" marL="149047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3564094"/>
            <a:ext cx="9144000" cy="158472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799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7315200" y="0"/>
            <a:ext cx="1828800" cy="5143499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799" rotWithShape="0" algn="ctr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marR="0" rtl="0" algn="l"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29286" lvl="1" marL="722376" marR="0" rtl="0" algn="l">
              <a:spcBef>
                <a:spcPts val="52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7000" lvl="2" marL="1005839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SzPct val="9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4816548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124200" y="4816548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997"/>
              </a:buClr>
              <a:buFont typeface="Arial"/>
              <a:buNone/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153400" y="4816548"/>
            <a:ext cx="7620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429064" y="2503169"/>
            <a:ext cx="6480048" cy="17259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ct val="25000"/>
              <a:buFont typeface="Source Sans Pro"/>
              <a:buNone/>
            </a:pPr>
            <a:r>
              <a:rPr b="1" i="0" lang="en" sz="46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KNIGHT NITE 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ct val="25000"/>
              <a:buFont typeface="Source Sans Pro"/>
              <a:buNone/>
            </a:pPr>
            <a:r>
              <a:rPr b="1" i="0" lang="en" sz="30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DESIGN REVIEW</a:t>
            </a:r>
          </a:p>
          <a:p>
            <a:pPr indent="0" lvl="0" marL="0" marR="0" rtl="0" algn="r">
              <a:spcBef>
                <a:spcPts val="0"/>
              </a:spcBef>
              <a:buClr>
                <a:srgbClr val="9FD4E6"/>
              </a:buClr>
              <a:buSzPct val="25000"/>
              <a:buFont typeface="Source Sans Pro"/>
              <a:buNone/>
            </a:pPr>
            <a:r>
              <a:rPr b="1" i="0" lang="en" sz="30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6 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433050" y="1158608"/>
            <a:ext cx="6480048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 Atkins EE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Marcus Hobbs CPE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Ahkeim Pierre EE</a:t>
            </a:r>
          </a:p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Hieu Pham EE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USB Central Hub 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USB will supply each subsystem with 3-5Volts via the voltage regulator 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Central Hub</a:t>
            </a: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Charge User’s phone </a:t>
            </a: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Transfer data collected from sensors to user’s device </a:t>
            </a: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Powered by AC to DC power adapter </a:t>
            </a: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400" y="1539825"/>
            <a:ext cx="3999899" cy="206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05739"/>
            <a:ext cx="74706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814387"/>
            <a:ext cx="5943599" cy="35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Microphone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Char char="⦿"/>
            </a:pPr>
            <a:r>
              <a:rPr b="0" i="0" lang="en" sz="1472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Researched various microphone technologies such as piezoelectric, condenser, fiber optic, and carbon</a:t>
            </a: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Char char="⦿"/>
            </a:pPr>
            <a:r>
              <a:rPr b="0" i="0" lang="en" sz="1472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 snoring occurs at low frequencies: 20 - 300 Hz</a:t>
            </a: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None/>
            </a:pPr>
            <a:r>
              <a:t/>
            </a:r>
            <a:endParaRPr b="0" i="0" sz="1472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Char char="⦿"/>
            </a:pPr>
            <a:r>
              <a:rPr b="0" i="0" lang="en" sz="1472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Compared 3 different microphones</a:t>
            </a: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Char char="⦿"/>
            </a:pPr>
            <a:r>
              <a:rPr b="0" i="0" lang="en" sz="1472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Requirements: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Sensitivity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Signal Noise Ratio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  </a:t>
            </a: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None/>
            </a:pPr>
            <a:r>
              <a:t/>
            </a:r>
            <a:endParaRPr b="0" i="0" sz="1472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133"/>
              <a:buFont typeface="Noto Sans Symbols"/>
              <a:buChar char="⦿"/>
            </a:pPr>
            <a:r>
              <a:rPr b="0" i="0" lang="en" sz="1472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AOM-4544P-2-R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Manufactured by: PUI Audio Inc.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Operating Voltage: 1.5 V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Signal to Noise Ratio: 60 dB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Sensitivity: -44 ± 2 dB</a:t>
            </a:r>
          </a:p>
          <a:p>
            <a:pPr indent="-277876" lvl="1" marL="72237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3333"/>
              <a:buFont typeface="Noto Sans Symbols"/>
              <a:buChar char="●"/>
            </a:pPr>
            <a:r>
              <a:rPr b="0" i="0" lang="en" sz="12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Cost: $1.76 </a:t>
            </a:r>
          </a:p>
          <a:p>
            <a:pPr indent="-395224" lvl="0" marL="420624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8636"/>
              <a:buFont typeface="Noto Sans Symbols"/>
              <a:buNone/>
            </a:pPr>
            <a:r>
              <a:t/>
            </a:r>
            <a:endParaRPr b="0" i="0" sz="1085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4600" y="1583987"/>
            <a:ext cx="2343150" cy="1952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>
            <a:off x="5791199" y="3638550"/>
            <a:ext cx="1124700" cy="3299"/>
          </a:xfrm>
          <a:prstGeom prst="straightConnector1">
            <a:avLst/>
          </a:prstGeom>
          <a:noFill/>
          <a:ln cap="flat" cmpd="sng" w="38100">
            <a:solidFill>
              <a:srgbClr val="A7C5CF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83" name="Shape 183"/>
          <p:cNvSpPr txBox="1"/>
          <p:nvPr/>
        </p:nvSpPr>
        <p:spPr>
          <a:xfrm>
            <a:off x="6538025" y="3650000"/>
            <a:ext cx="830099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4.5 mm (height)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6858000" y="3638550"/>
            <a:ext cx="1200899" cy="1587"/>
          </a:xfrm>
          <a:prstGeom prst="straightConnector1">
            <a:avLst/>
          </a:prstGeom>
          <a:noFill/>
          <a:ln cap="flat" cmpd="sng" w="38100">
            <a:solidFill>
              <a:srgbClr val="A7C5CF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85" name="Shape 185"/>
          <p:cNvSpPr txBox="1"/>
          <p:nvPr/>
        </p:nvSpPr>
        <p:spPr>
          <a:xfrm>
            <a:off x="5578075" y="629150"/>
            <a:ext cx="24000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AOM-4544P-2-R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Microphone Schematic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239" y="1174327"/>
            <a:ext cx="4823524" cy="36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 Signal 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Full Wave Rectifier </a:t>
            </a: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Pass Filter 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657350"/>
            <a:ext cx="3999898" cy="302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657350"/>
            <a:ext cx="3999899" cy="30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Alarm Unit 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Electromagnetic type and the piezoelectric type are the two main buzzer categories researched in this project.</a:t>
            </a:r>
          </a:p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only considered three piezoelectric buzzers when selecting parts for this project.</a:t>
            </a:r>
          </a:p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Size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 of frequencies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Pulse Tones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 5 dB levels of the background noise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MCKP1206R1-4720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Manufactured by: PUI Audio Inc.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Frequency Range: 300 Hz - 3.4 kHz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Sensitivity : 115 ± 3 dB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Distortion: &lt; 10% max</a:t>
            </a:r>
          </a:p>
          <a:p>
            <a:pPr indent="-277876" lvl="1" marL="72237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Rated Power: 10 mW</a:t>
            </a:r>
          </a:p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2073" y="1327812"/>
            <a:ext cx="3204774" cy="248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971550"/>
            <a:ext cx="5943599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Cooling Unit 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Researched different types of pumps for different existing applications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Vanderbilt Heart &amp; Vascular Institute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American Academy of Sleep Research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 3 pumps</a:t>
            </a:r>
          </a:p>
          <a:p>
            <a:pPr indent="-292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Flow Rate 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Efficiency 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Water Proof</a:t>
            </a: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"/>
              <a:t>Docooler Pump </a:t>
            </a:r>
          </a:p>
          <a:p>
            <a:pPr indent="-2921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" sz="1000"/>
              <a:t>12V DC</a:t>
            </a:r>
          </a:p>
          <a:p>
            <a:pPr indent="-2921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" sz="1000"/>
              <a:t>4.8W</a:t>
            </a:r>
          </a:p>
          <a:p>
            <a:pPr indent="-2921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" sz="1000"/>
              <a:t>240L/hour</a:t>
            </a:r>
          </a:p>
          <a:p>
            <a:pPr indent="-2921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" sz="1000"/>
              <a:t>Less than 35 dB</a:t>
            </a:r>
          </a:p>
          <a:p>
            <a:pPr indent="-2921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" sz="1000"/>
              <a:t>Water proof</a:t>
            </a:r>
          </a:p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5775" y="1624100"/>
            <a:ext cx="2473149" cy="247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819150"/>
            <a:ext cx="5943599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Temperature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Researched various types of temperature sensors such as infrared, thermocouple, thermistors 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 3 sensors</a:t>
            </a: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</a:t>
            </a:r>
          </a:p>
          <a:p>
            <a:pPr indent="-2413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Sensitivity</a:t>
            </a:r>
          </a:p>
          <a:p>
            <a:pPr indent="-2413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Accuracy</a:t>
            </a:r>
          </a:p>
          <a:p>
            <a:pPr indent="-2413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Compatibility </a:t>
            </a: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Melexis MLX90614 Sensor 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bit Digital output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Operating Volttage: 3-5V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Operating Current: 2mA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Size: 9.1x9.1x2.1mm</a:t>
            </a: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9" name="Shape 239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89" y="1026734"/>
            <a:ext cx="3606124" cy="309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Motivation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Sleep deprivation negatively impacts quality of life and physical health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Fatigue due to lack of sleep is a direct cause of accidents and can be shown to negatively impact the economy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people take powerful narcotics to get to sleep every night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sleep aid devices on the market</a:t>
            </a:r>
          </a:p>
          <a:p>
            <a:pPr indent="-2286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There are no sleep aid devices that provide an active solution to the most common sleep disorder insomnia </a:t>
            </a:r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312" y="1590700"/>
            <a:ext cx="3552075" cy="196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807400" y="3654825"/>
            <a:ext cx="20499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http://www.huffingtonpost.com/entry/sleep-shepherd-blue_us_56ccb6d6e4b041136f188cde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Heart Rate 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Researched various methods of monitoring heart rate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 3 sensors</a:t>
            </a: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</a:t>
            </a:r>
          </a:p>
          <a:p>
            <a:pPr indent="-2413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Sensitivity</a:t>
            </a:r>
          </a:p>
          <a:p>
            <a:pPr indent="-2413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Accuracy</a:t>
            </a:r>
          </a:p>
          <a:p>
            <a:pPr indent="-2413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Practicality </a:t>
            </a: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Pulsesensor© Heart Rate 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output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Operating Volttage: 3-5V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 in size </a:t>
            </a:r>
          </a:p>
          <a:p>
            <a:pPr indent="-3175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Easy to Program </a:t>
            </a: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200" y="1404194"/>
            <a:ext cx="3578298" cy="291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Motion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Researched various types of motion sensors such as gyroscopes and accelerometers </a:t>
            </a: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 3 sensors</a:t>
            </a: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</a:t>
            </a: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Accuracy</a:t>
            </a: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Analyze 3-dimensional Movement</a:t>
            </a: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95224" lvl="0" marL="420624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u="sng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Invensense MPU6050 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 bit Digital Output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Operating voltage: 2.375-3.46V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Operating Current: 3.8mA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Axes of rotation </a:t>
            </a:r>
          </a:p>
        </p:txBody>
      </p:sp>
      <p:sp>
        <p:nvSpPr>
          <p:cNvPr id="255" name="Shape 25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2662" y="1459070"/>
            <a:ext cx="2599373" cy="22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Emergency Wake-Up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200150"/>
            <a:ext cx="3457599" cy="3447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819150"/>
            <a:ext cx="5943599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Lighting 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light to wake user up in the morning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 is natural stimulus to wake the human body up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Lightweight and portable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LEDs used as main light source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WP710A10LBVC/D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Forward voltage: 2.65 V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Forward current: 2 mA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effective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Battery powered</a:t>
            </a:r>
          </a:p>
          <a:p>
            <a:pPr indent="-304800" lvl="0" marL="457200" marR="0" rtl="0" algn="l">
              <a:spcBef>
                <a:spcPts val="0"/>
              </a:spcBef>
              <a:buClr>
                <a:schemeClr val="accent1"/>
              </a:buClr>
              <a:buSzPct val="15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Controlled by MCU</a:t>
            </a:r>
            <a:b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</a:p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273" y="1437837"/>
            <a:ext cx="2845673" cy="284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 Sensor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 ambient light while user is asleep</a:t>
            </a: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Compared 3 different sensors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Requirements: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Response time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Intensity range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Adafruit TSL2561 Digital Lux Sensor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 bit digital output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Range: 0.1 to 40,000 Lux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Voltage range: 2.7 to 3.6 V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Interface: I2C</a:t>
            </a:r>
          </a:p>
          <a:p>
            <a:pPr indent="-228600" lvl="1" marL="9144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Cost: $5.95</a:t>
            </a:r>
          </a:p>
        </p:txBody>
      </p:sp>
      <p:sp>
        <p:nvSpPr>
          <p:cNvPr id="287" name="Shape 28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050" y="1074649"/>
            <a:ext cx="2479049" cy="18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3050" y="2915950"/>
            <a:ext cx="2479049" cy="18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6" name="Shape 29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814387"/>
            <a:ext cx="5943599" cy="35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Processing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Android Mobile Device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Programming in Java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Implements system GUI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Connects to subsystems over USB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Reads normalized sensor values and control data from subsystems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Presents sensor data in engineering units with real-time graphs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supervisory control of subsystems</a:t>
            </a:r>
          </a:p>
          <a:p>
            <a:pPr indent="-228600" lvl="1" marL="9144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Stores history of user sleep patterns</a:t>
            </a:r>
          </a:p>
        </p:txBody>
      </p:sp>
      <p:sp>
        <p:nvSpPr>
          <p:cNvPr id="304" name="Shape 30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knightnitestatus.JPG"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071787"/>
            <a:ext cx="3999899" cy="29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Shape 31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474" y="893150"/>
            <a:ext cx="6053049" cy="35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Microcontroller Selection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subsystem has a microcontroller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 criteria: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Floating-point unit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USB connectivity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Availability of development boards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Programming environment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 STM32F401RE Microcontroller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ARM 32-bit Cortex with FPU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512 KBytes Flash / 96 KBytes SRAM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81 I/O Ports with interrupt capability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USB 2.0 device controller</a:t>
            </a:r>
          </a:p>
          <a:p>
            <a:pPr indent="-228600" lvl="1" marL="9144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 using IDE and C/C++/C#</a:t>
            </a:r>
          </a:p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600" y="1271800"/>
            <a:ext cx="43845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Goals &amp; Objectives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 the user’s sleep environment </a:t>
            </a: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Track sleep cycles</a:t>
            </a: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 quality of sleep </a:t>
            </a:r>
          </a:p>
          <a:p>
            <a:pPr indent="-342900" lvl="0" marL="4572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 &amp; treat the user’s sleep disorders </a:t>
            </a: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725" y="1232087"/>
            <a:ext cx="3923248" cy="267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Software Design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Simple Layered Architecture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Processor (VCU) implements: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processing and archiving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Supervisory control of subsystems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I/O from USB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subsystem implements: 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Polling and interrupt driven I/O to sensors</a:t>
            </a:r>
          </a:p>
          <a:p>
            <a: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○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I2C, Analog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Automatic process control</a:t>
            </a:r>
          </a:p>
          <a:p>
            <a:pPr indent="-228600" lvl="1" marL="9144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I/O from USB</a:t>
            </a:r>
          </a:p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392" y="1152474"/>
            <a:ext cx="3259731" cy="36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 Diagram Subsystem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6" name="Shape 33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500" y="1276349"/>
            <a:ext cx="8684974" cy="344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4" name="Shape 34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425" y="194575"/>
            <a:ext cx="3683125" cy="475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 Diagram Data Processor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2" name="Shape 35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352550"/>
            <a:ext cx="6570987" cy="3486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Shape 360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4849" y="194586"/>
            <a:ext cx="2834299" cy="475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Graphical User Interface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Divided into main, activity, status, and alarms display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- Application functions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Activity - Real-time graphs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Status - Subsystem status and control</a:t>
            </a:r>
          </a:p>
          <a:p>
            <a:pPr indent="-228600" lvl="1" marL="9144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"/>
              <a:t>Options</a:t>
            </a:r>
            <a:r>
              <a:rPr b="0" i="0" lang="en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User configurable alarms</a:t>
            </a:r>
          </a:p>
        </p:txBody>
      </p:sp>
      <p:sp>
        <p:nvSpPr>
          <p:cNvPr id="368" name="Shape 36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knightnitemain.JPG"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566" y="1152474"/>
            <a:ext cx="4289558" cy="32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Graphical User Interface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Shape 37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knightnitestatus.JPG"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0725"/>
            <a:ext cx="3999900" cy="2999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nightniteoptions.png"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99" y="1360712"/>
            <a:ext cx="3999900" cy="299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Prototyping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STM32F401 Nucleo-64</a:t>
            </a:r>
          </a:p>
          <a:p>
            <a:pPr indent="-241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Programming and debugging tool integrated on board</a:t>
            </a:r>
          </a:p>
          <a:p>
            <a:pPr indent="-241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Eclipse based IDE programming in C/C++</a:t>
            </a:r>
          </a:p>
          <a:p>
            <a:pPr indent="-241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 and programming/debugging over USB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Infrared Thermometer MLX90614</a:t>
            </a:r>
          </a:p>
          <a:p>
            <a:pPr indent="-241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Communicates with MCU over I2C bus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Android Mobile Device</a:t>
            </a:r>
          </a:p>
          <a:p>
            <a:pPr indent="-241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Programming in Android Studio using Java</a:t>
            </a:r>
          </a:p>
          <a:p>
            <a:pPr indent="-241300" lvl="1" marL="9144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Reads temp values from MCU over USB</a:t>
            </a:r>
          </a:p>
        </p:txBody>
      </p:sp>
      <p:sp>
        <p:nvSpPr>
          <p:cNvPr id="385" name="Shape 38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400" y="1152476"/>
            <a:ext cx="3999899" cy="298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3" name="Shape 39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661" y="1141400"/>
            <a:ext cx="387667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955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Schedule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1" name="Shape 40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02" name="Shape 402"/>
          <p:cNvGraphicFramePr/>
          <p:nvPr/>
        </p:nvGraphicFramePr>
        <p:xfrm>
          <a:off x="3352800" y="13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{10F535E2-71B5-4D6D-8D4F-14DBE4D8CDA2}</a:tableStyleId>
              </a:tblPr>
              <a:tblGrid>
                <a:gridCol w="990600"/>
                <a:gridCol w="3997225"/>
              </a:tblGrid>
              <a:tr h="343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April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Complete Senior Design I Documentation</a:t>
                      </a:r>
                    </a:p>
                  </a:txBody>
                  <a:tcPr marT="91425" marB="91425" marR="91425" marL="91425"/>
                </a:tc>
              </a:tr>
              <a:tr h="34322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May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Order parts for prototype assembly 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CDR Presentation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Begin prototype assembly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Order Subsystems Printed Circuit Boards  </a:t>
                      </a:r>
                    </a:p>
                  </a:txBody>
                  <a:tcPr marT="91425" marB="91425" marR="91425" marL="91425"/>
                </a:tc>
              </a:tr>
              <a:tr h="34322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June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Begin Prototype Testing 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Write Conference Paper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Finalize Prototype Testing 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Assemble final unit</a:t>
                      </a:r>
                    </a:p>
                  </a:txBody>
                  <a:tcPr marT="91425" marB="91425" marR="91425" marL="91425"/>
                </a:tc>
              </a:tr>
              <a:tr h="3432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July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Begin testing with finished unit 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Finish Final Documentation </a:t>
                      </a:r>
                    </a:p>
                  </a:txBody>
                  <a:tcPr marT="91425" marB="91425" marR="91425" marL="91425"/>
                </a:tc>
              </a:tr>
              <a:tr h="343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Prepare for Final Presentation</a:t>
                      </a:r>
                    </a:p>
                  </a:txBody>
                  <a:tcPr marT="91425" marB="91425" marR="91425" marL="91425"/>
                </a:tc>
              </a:tr>
              <a:tr h="343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August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400" u="none" cap="none" strike="noStrike">
                          <a:solidFill>
                            <a:srgbClr val="F3F3F3"/>
                          </a:solidFill>
                        </a:rPr>
                        <a:t>GRADUATE!!!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able to measure:</a:t>
            </a: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Temperature</a:t>
            </a:r>
          </a:p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Movement</a:t>
            </a:r>
          </a:p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Ambient Temperature</a:t>
            </a:r>
          </a:p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Heart Rate</a:t>
            </a:r>
          </a:p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Ambient Sound</a:t>
            </a:r>
          </a:p>
          <a:p>
            <a:pPr indent="-277876" lvl="1" marL="7223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Ambient Light</a:t>
            </a:r>
          </a:p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Sound emergency alarm when heartbeat or breathing is not detected</a:t>
            </a: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Wake up user with lighting and sound at user-defined time</a:t>
            </a: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cooling when forehead temperature goes above a threshold</a:t>
            </a:r>
          </a:p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Distribution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9" name="Shape 409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0" name="Shape 410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{10F535E2-71B5-4D6D-8D4F-14DBE4D8CDA2}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Marcus (CpE)</a:t>
                      </a:r>
                    </a:p>
                  </a:txBody>
                  <a:tcPr marT="91425" marB="91425" marR="91425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Hieu (EE)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Ahkeim (EE)</a:t>
                      </a:r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Mark (EE)</a:t>
                      </a:r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MCU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Vitals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LEDs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Audio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Data Processing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Cooling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Power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rgbClr val="FFFFFF"/>
                          </a:solidFill>
                        </a:rPr>
                        <a:t>Power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Progress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Shape 41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925" y="1351691"/>
            <a:ext cx="5993400" cy="36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Concerns 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Size of sub-assemblies</a:t>
            </a: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Keeping water reservoir cold</a:t>
            </a: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processing</a:t>
            </a: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Routing wires around user’s head</a:t>
            </a: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Encasing of hardware </a:t>
            </a:r>
          </a:p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5" name="Shape 4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Shape 43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Specifications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32" name="Shape 132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{10F535E2-71B5-4D6D-8D4F-14DBE4D8CDA2}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Component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Parameter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Design Specification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Cooling Patch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Temperature Control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50-70 deg F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Temperature Sensor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Accuracy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+/- 0.5 deg F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Motion Sensor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Accuracy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3 axes (x,y,z)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Heart Rate Monitor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Accuracy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30-140 beats/min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LED’s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Brightness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30-50 candelas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Microphone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Sensitivity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</a:rPr>
                        <a:t>-44 ± 2 dB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Monolithic Block Diagram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375" y="1352550"/>
            <a:ext cx="5553074" cy="343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Modular Block Diagram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428749"/>
            <a:ext cx="5943599" cy="31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Implementation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Audio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Detect user snoring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" sz="1600"/>
              <a:t>Use various frequency tones in order to wake up the user 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Vitals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 user’s temperature, motion and heart rate behavior for data analysis 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-395224" lvl="0" marL="420624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26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Lighting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Detect ambient light from environment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Generate light to wake user up in the morning</a:t>
            </a: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Cooling</a:t>
            </a: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b="0" i="0" lang="en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Bring down the user’s temperature to help user fall asleep </a:t>
            </a:r>
          </a:p>
          <a:p>
            <a:pPr indent="-395224" lvl="0" marL="420624" marR="0" rtl="0" algn="l">
              <a:spcBef>
                <a:spcPts val="52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05739"/>
            <a:ext cx="74706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 Supply (PCB)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19250"/>
            <a:ext cx="5943599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